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Encode Sans"/>
      <p:regular r:id="rId17"/>
      <p:bold r:id="rId18"/>
    </p:embeddedFont>
    <p:embeddedFont>
      <p:font typeface="Encode Sans ExtraBold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gVd/BfEFqNSlrHrdmMt+yubnYS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ncode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ncodeSansExtraBold-bold.fntdata"/><Relationship Id="rId6" Type="http://schemas.openxmlformats.org/officeDocument/2006/relationships/slide" Target="slides/slide1.xml"/><Relationship Id="rId18" Type="http://schemas.openxmlformats.org/officeDocument/2006/relationships/font" Target="fonts/Encode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c4976f83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25c4976f834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c4976f83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25c4976f834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c4976f83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25c4976f834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c4976f83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5c4976f834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20.jpg"/><Relationship Id="rId6" Type="http://schemas.openxmlformats.org/officeDocument/2006/relationships/image" Target="../media/image22.jpg"/><Relationship Id="rId7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739318" y="2211588"/>
            <a:ext cx="6002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b="0" i="0" lang="en-US" sz="3200" u="none" cap="none" strike="noStrik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DISEÑO DE MATERIAL INFORMATIVO PARA PACIENTES EN TRATAMIENTO CON FÓRMULAS MAGISTRALES</a:t>
            </a:r>
            <a:endParaRPr b="0" i="0" sz="3200" u="none" cap="none" strike="noStrike">
              <a:solidFill>
                <a:srgbClr val="EFEFEF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b="0" i="0" lang="en-US" sz="3200" u="none" cap="none" strike="noStrik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</a:t>
            </a:r>
            <a:endParaRPr b="0" i="0" sz="3200" u="none" cap="none" strike="noStrike">
              <a:solidFill>
                <a:srgbClr val="EFEFEF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170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Hospital de Alta Complejidad El Cruce </a:t>
            </a:r>
            <a:r>
              <a:rPr lang="en-US" sz="170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Néstor</a:t>
            </a:r>
            <a:r>
              <a:rPr lang="en-US" sz="170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Kirchner. Servicio de Farmacia. 2023</a:t>
            </a:r>
            <a:endParaRPr sz="170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5362" y="2478475"/>
            <a:ext cx="3267727" cy="190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"/>
          <p:cNvCxnSpPr/>
          <p:nvPr/>
        </p:nvCxnSpPr>
        <p:spPr>
          <a:xfrm>
            <a:off x="5704312" y="3050225"/>
            <a:ext cx="0" cy="963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4900" y="354100"/>
            <a:ext cx="2912400" cy="1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/>
          <p:nvPr/>
        </p:nvSpPr>
        <p:spPr>
          <a:xfrm>
            <a:off x="665827" y="2695301"/>
            <a:ext cx="49878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Open Sans"/>
              <a:buNone/>
            </a:pPr>
            <a:r>
              <a:t/>
            </a:r>
            <a:endParaRPr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000"/>
              <a:buFont typeface="Open Sans"/>
              <a:buNone/>
            </a:pPr>
            <a:r>
              <a:rPr i="1" lang="en-US" sz="1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“Podemos elaborar la mejor formulación pero un punto clave para el éxito de cualquier tratamiento es la información que brindemos y cómo comuniquemos esa información”</a:t>
            </a:r>
            <a:endParaRPr b="0" i="1" sz="19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50" y="422875"/>
            <a:ext cx="3131776" cy="18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2550" y="1259762"/>
            <a:ext cx="5542499" cy="43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>
            <a:off x="4375150" y="63085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3855900" y="1797104"/>
            <a:ext cx="4480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b="0" i="0" lang="en-US" sz="7600" u="none" cap="none" strike="noStrik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¡Gracias!</a:t>
            </a:r>
            <a:endParaRPr b="0" i="0" sz="3600" u="none" cap="none" strike="noStrik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5025" y="4330175"/>
            <a:ext cx="7169500" cy="1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0" y="0"/>
            <a:ext cx="4283075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96800" y="5377125"/>
            <a:ext cx="487601" cy="487601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65184" y="1961138"/>
            <a:ext cx="3429000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LABORATORIO DE FORMULACIONES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NO ESTÉRILES</a:t>
            </a:r>
            <a:endParaRPr b="1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62528" y="3408836"/>
            <a:ext cx="1528800" cy="45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87362" y="3739712"/>
            <a:ext cx="3201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Cubrimos tratamientos de:</a:t>
            </a:r>
            <a:endParaRPr sz="1800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635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Arial"/>
              <a:buChar char="•"/>
            </a:pPr>
            <a:r>
              <a:rPr lang="en-US" sz="180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b="0" i="0" lang="en-US" sz="1800" u="none" cap="none" strike="noStrike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Pacientes internados</a:t>
            </a:r>
            <a:endParaRPr/>
          </a:p>
          <a:p>
            <a:pPr indent="-635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Arial"/>
              <a:buChar char="•"/>
            </a:pPr>
            <a:r>
              <a:rPr lang="en-US" sz="1800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b="0" i="0" lang="en-US" sz="1800" u="none" cap="none" strike="noStrike">
                <a:solidFill>
                  <a:srgbClr val="EFEFEF"/>
                </a:solidFill>
                <a:latin typeface="Encode Sans"/>
                <a:ea typeface="Encode Sans"/>
                <a:cs typeface="Encode Sans"/>
                <a:sym typeface="Encode Sans"/>
              </a:rPr>
              <a:t>Pacientes ambulatorios</a:t>
            </a:r>
            <a:endParaRPr b="0" i="0" sz="18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EFEFE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519624" y="1615799"/>
            <a:ext cx="305207" cy="305207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50" y="422875"/>
            <a:ext cx="2260925" cy="1315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3-07-26 at 16.43.22.jpeg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8704" y="422874"/>
            <a:ext cx="3401844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3-07-26 at 16.50.04.jpeg"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9025" y="1116724"/>
            <a:ext cx="3599235" cy="5505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3-07-26 at 16.47.15.jpeg"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9850" y="4272300"/>
            <a:ext cx="3670075" cy="21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0551" y="250475"/>
            <a:ext cx="2027851" cy="25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0481" y="450950"/>
            <a:ext cx="2676218" cy="155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se-of-cough-syrup.jpg"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0500" y="2855325"/>
            <a:ext cx="6547975" cy="3467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4" name="Google Shape;114;p3"/>
          <p:cNvSpPr txBox="1"/>
          <p:nvPr/>
        </p:nvSpPr>
        <p:spPr>
          <a:xfrm>
            <a:off x="527350" y="682850"/>
            <a:ext cx="5448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en-US" sz="2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Administración a cargo del personal de salud </a:t>
            </a:r>
            <a:endParaRPr b="1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609875" y="2235700"/>
            <a:ext cx="535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en-US" sz="2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Administración en el hogar  </a:t>
            </a:r>
            <a:endParaRPr b="1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756550" y="5260350"/>
            <a:ext cx="4587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en-US" sz="2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Desafío: Lograr la continuidad del tratamiento de forma correcta y segura</a:t>
            </a:r>
            <a:endParaRPr i="0" sz="7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17" name="Google Shape;117;p3"/>
          <p:cNvCxnSpPr/>
          <p:nvPr/>
        </p:nvCxnSpPr>
        <p:spPr>
          <a:xfrm>
            <a:off x="8225475" y="4530800"/>
            <a:ext cx="1186200" cy="11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8" name="Google Shape;118;p3"/>
          <p:cNvPicPr preferRelativeResize="0"/>
          <p:nvPr/>
        </p:nvPicPr>
        <p:blipFill rotWithShape="1">
          <a:blip r:embed="rId5">
            <a:alphaModFix/>
          </a:blip>
          <a:srcRect b="17005" l="0" r="17314" t="0"/>
          <a:stretch/>
        </p:blipFill>
        <p:spPr>
          <a:xfrm>
            <a:off x="527350" y="1962213"/>
            <a:ext cx="4587600" cy="2973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0830275" y="5866512"/>
            <a:ext cx="556938" cy="574049"/>
          </a:xfrm>
          <a:custGeom>
            <a:rect b="b" l="l" r="r" t="t"/>
            <a:pathLst>
              <a:path extrusionOk="0" h="575488" w="556938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091102" y="1313925"/>
            <a:ext cx="5434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b="1" lang="en-US" sz="4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¿CÓMO INTERVENIMOS?</a:t>
            </a:r>
            <a:endParaRPr b="1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143638" y="2866067"/>
            <a:ext cx="1211400" cy="777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5929887" y="3370012"/>
            <a:ext cx="4698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lang="en-US" sz="2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GARANTIZANDO LA ACCESIBILIDAD A LOS MEDICAMENTOS</a:t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t/>
            </a:r>
            <a:endParaRPr sz="17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5929886" y="4594765"/>
            <a:ext cx="469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rPr lang="en-US" sz="2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BRINDANDO INFORMACIÓN A LAS FAMILIAS </a:t>
            </a:r>
            <a:endParaRPr b="0" i="0" sz="17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descr="Лекарство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1112" y="3302912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ипетка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1112" y="4369058"/>
            <a:ext cx="819150" cy="82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8950" y="422875"/>
            <a:ext cx="1701349" cy="9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 b="0" l="2600" r="0" t="0"/>
          <a:stretch/>
        </p:blipFill>
        <p:spPr>
          <a:xfrm>
            <a:off x="396100" y="270625"/>
            <a:ext cx="4323850" cy="63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c4976f834_0_11"/>
          <p:cNvSpPr/>
          <p:nvPr/>
        </p:nvSpPr>
        <p:spPr>
          <a:xfrm>
            <a:off x="10830275" y="5866512"/>
            <a:ext cx="556938" cy="574049"/>
          </a:xfrm>
          <a:custGeom>
            <a:rect b="b" l="l" r="r" t="t"/>
            <a:pathLst>
              <a:path extrusionOk="0" h="575488" w="556938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5c4976f834_0_11"/>
          <p:cNvSpPr txBox="1"/>
          <p:nvPr/>
        </p:nvSpPr>
        <p:spPr>
          <a:xfrm>
            <a:off x="625199" y="870075"/>
            <a:ext cx="88119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b="1" lang="en-US" sz="44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¿CÓMO COMUNICAMOS ESA INFORMACIÓN?</a:t>
            </a:r>
            <a:endParaRPr b="1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8" name="Google Shape;138;g25c4976f834_0_11"/>
          <p:cNvSpPr/>
          <p:nvPr/>
        </p:nvSpPr>
        <p:spPr>
          <a:xfrm>
            <a:off x="733938" y="2465199"/>
            <a:ext cx="2554200" cy="64200"/>
          </a:xfrm>
          <a:prstGeom prst="roundRect">
            <a:avLst>
              <a:gd fmla="val 16667" name="adj"/>
            </a:avLst>
          </a:prstGeom>
          <a:solidFill>
            <a:srgbClr val="EC378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5c4976f834_0_11"/>
          <p:cNvSpPr txBox="1"/>
          <p:nvPr/>
        </p:nvSpPr>
        <p:spPr>
          <a:xfrm>
            <a:off x="804277" y="2842775"/>
            <a:ext cx="9184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En forma verbal al momento de la entrega de la medicación</a:t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Encode Sans"/>
              <a:buChar char="●"/>
            </a:pPr>
            <a:r>
              <a:rPr lang="en-US" sz="2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Susceptible de olvidos </a:t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Encode Sans"/>
              <a:buChar char="●"/>
            </a:pPr>
            <a:r>
              <a:rPr lang="en-US" sz="2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Temor a preguntar</a:t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Encode Sans"/>
              <a:buChar char="●"/>
            </a:pPr>
            <a:r>
              <a:rPr lang="en-US" sz="2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Malas interpretaciones</a:t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RESULTADO: impacto en la adherencia y la efectividad de los tratamientos</a:t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1800"/>
              <a:buFont typeface="Open Sans"/>
              <a:buNone/>
            </a:pPr>
            <a:r>
              <a:t/>
            </a:r>
            <a:endParaRPr sz="17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40" name="Google Shape;140;g25c4976f834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8451" y="422875"/>
            <a:ext cx="2931851" cy="17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c4976f834_0_23"/>
          <p:cNvSpPr txBox="1"/>
          <p:nvPr/>
        </p:nvSpPr>
        <p:spPr>
          <a:xfrm>
            <a:off x="0" y="0"/>
            <a:ext cx="4283100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r="5400000" dist="50800">
              <a:srgbClr val="000000">
                <a:alpha val="243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5c4976f834_0_23"/>
          <p:cNvSpPr/>
          <p:nvPr/>
        </p:nvSpPr>
        <p:spPr>
          <a:xfrm>
            <a:off x="7769775" y="3115000"/>
            <a:ext cx="487601" cy="487601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5c4976f834_0_23"/>
          <p:cNvSpPr txBox="1"/>
          <p:nvPr/>
        </p:nvSpPr>
        <p:spPr>
          <a:xfrm>
            <a:off x="427059" y="2705638"/>
            <a:ext cx="3429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en-US" sz="2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PROYECTO DE DISEÑAR MATERIAL INFORMATIVO</a:t>
            </a:r>
            <a:endParaRPr b="1" i="0" sz="14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8" name="Google Shape;148;g25c4976f834_0_23"/>
          <p:cNvSpPr/>
          <p:nvPr/>
        </p:nvSpPr>
        <p:spPr>
          <a:xfrm>
            <a:off x="748428" y="5141236"/>
            <a:ext cx="1528800" cy="45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5c4976f834_0_23"/>
          <p:cNvSpPr/>
          <p:nvPr/>
        </p:nvSpPr>
        <p:spPr>
          <a:xfrm>
            <a:off x="3519624" y="1615799"/>
            <a:ext cx="305207" cy="305207"/>
          </a:xfrm>
          <a:custGeom>
            <a:rect b="b" l="l" r="r" t="t"/>
            <a:pathLst>
              <a:path extrusionOk="0" h="486385" w="486385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25c4976f834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50" y="422875"/>
            <a:ext cx="2260925" cy="13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5c4976f834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6175" y="1455150"/>
            <a:ext cx="3473005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5c4976f834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67575" y="1645325"/>
            <a:ext cx="2845075" cy="33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5c4976f834_0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67376" y="2570271"/>
            <a:ext cx="1198500" cy="11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75" y="360250"/>
            <a:ext cx="1947474" cy="1132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3-07-26 at 17.54.53.jpeg"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525" y="1627400"/>
            <a:ext cx="6815175" cy="4867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2845075" y="360250"/>
            <a:ext cx="6815100" cy="923400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●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QUÉ INFORMACIÓN INCLUIR</a:t>
            </a:r>
            <a:endParaRPr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●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QUÉ LENGUAJE UTILIZAR</a:t>
            </a:r>
            <a:endParaRPr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Char char="●"/>
            </a:pPr>
            <a:r>
              <a:rPr lang="en-US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IDENTIFICAR LOS PRINCIPALES PROBLEMAS</a:t>
            </a:r>
            <a:endParaRPr sz="18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8399600" y="2715550"/>
            <a:ext cx="3264300" cy="26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Trabajo interdisciplinar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Farmacéuticos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Técnicos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5c4976f834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50" y="422875"/>
            <a:ext cx="1947474" cy="1132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sApp Image 2023-07-26 at 17.54.14.jpeg" id="167" name="Google Shape;167;g25c4976f834_0_45"/>
          <p:cNvPicPr preferRelativeResize="0"/>
          <p:nvPr/>
        </p:nvPicPr>
        <p:blipFill rotWithShape="1">
          <a:blip r:embed="rId4">
            <a:alphaModFix/>
          </a:blip>
          <a:srcRect b="-11408" l="0" r="-14995" t="0"/>
          <a:stretch/>
        </p:blipFill>
        <p:spPr>
          <a:xfrm>
            <a:off x="2778425" y="493425"/>
            <a:ext cx="9186224" cy="623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5c4976f834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150" y="211425"/>
            <a:ext cx="4555844" cy="64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5c4976f834_0_57"/>
          <p:cNvPicPr preferRelativeResize="0"/>
          <p:nvPr/>
        </p:nvPicPr>
        <p:blipFill rotWithShape="1">
          <a:blip r:embed="rId4">
            <a:alphaModFix/>
          </a:blip>
          <a:srcRect b="16482" l="0" r="0" t="9240"/>
          <a:stretch/>
        </p:blipFill>
        <p:spPr>
          <a:xfrm>
            <a:off x="991575" y="2031100"/>
            <a:ext cx="5312552" cy="32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5c4976f834_0_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400" y="654475"/>
            <a:ext cx="2123675" cy="21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5c4976f834_0_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875" y="373450"/>
            <a:ext cx="2430874" cy="141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